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380288" cy="10439400"/>
  <p:notesSz cx="6735763" cy="9866313"/>
  <p:defaultTextStyle>
    <a:defPPr>
      <a:defRPr lang="ja-JP"/>
    </a:defPPr>
    <a:lvl1pPr marL="0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1pPr>
    <a:lvl2pPr marL="509092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2pPr>
    <a:lvl3pPr marL="1018184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3pPr>
    <a:lvl4pPr marL="1527277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4pPr>
    <a:lvl5pPr marL="2036369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5pPr>
    <a:lvl6pPr marL="2545461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6pPr>
    <a:lvl7pPr marL="3054553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7pPr>
    <a:lvl8pPr marL="3563645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8pPr>
    <a:lvl9pPr marL="4072738" algn="l" defTabSz="1018184" rtl="0" eaLnBrk="1" latinLnBrk="0" hangingPunct="1">
      <a:defRPr kumimoji="1" sz="20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126" y="60"/>
      </p:cViewPr>
      <p:guideLst>
        <p:guide orient="horz" pos="3288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3AB8-7E32-4DD8-8A90-D760CA773506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B09F6-EBFF-4A63-9841-435A756987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4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1pPr>
    <a:lvl2pPr marL="509092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2pPr>
    <a:lvl3pPr marL="1018184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3pPr>
    <a:lvl4pPr marL="1527277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4pPr>
    <a:lvl5pPr marL="2036369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5pPr>
    <a:lvl6pPr marL="2545461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6pPr>
    <a:lvl7pPr marL="3054553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7pPr>
    <a:lvl8pPr marL="3563645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8pPr>
    <a:lvl9pPr marL="4072738" algn="l" defTabSz="1018184" rtl="0" eaLnBrk="1" latinLnBrk="0" hangingPunct="1">
      <a:defRPr kumimoji="1" sz="13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90750" y="1233488"/>
            <a:ext cx="23542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4B09F6-EBFF-4A63-9841-435A756987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08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2" y="3242983"/>
            <a:ext cx="6273245" cy="223770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3" y="5915660"/>
            <a:ext cx="5166202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2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4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6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52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4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36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6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44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50709" y="418062"/>
            <a:ext cx="1660565" cy="890732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9014" y="418062"/>
            <a:ext cx="4858690" cy="890732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3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8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2" y="6708281"/>
            <a:ext cx="6273245" cy="2073381"/>
          </a:xfrm>
        </p:spPr>
        <p:txBody>
          <a:bodyPr anchor="t"/>
          <a:lstStyle>
            <a:lvl1pPr algn="l">
              <a:defRPr sz="430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2992" y="4424664"/>
            <a:ext cx="6273245" cy="2283618"/>
          </a:xfrm>
        </p:spPr>
        <p:txBody>
          <a:bodyPr anchor="b"/>
          <a:lstStyle>
            <a:lvl1pPr marL="0" indent="0">
              <a:buNone/>
              <a:defRPr sz="2152">
                <a:solidFill>
                  <a:schemeClr val="tx1">
                    <a:tint val="75000"/>
                  </a:schemeClr>
                </a:solidFill>
              </a:defRPr>
            </a:lvl1pPr>
            <a:lvl2pPr marL="492039" indent="0">
              <a:buNone/>
              <a:defRPr sz="1937">
                <a:solidFill>
                  <a:schemeClr val="tx1">
                    <a:tint val="75000"/>
                  </a:schemeClr>
                </a:solidFill>
              </a:defRPr>
            </a:lvl2pPr>
            <a:lvl3pPr marL="984077" indent="0">
              <a:buNone/>
              <a:defRPr sz="1722">
                <a:solidFill>
                  <a:schemeClr val="tx1">
                    <a:tint val="75000"/>
                  </a:schemeClr>
                </a:solidFill>
              </a:defRPr>
            </a:lvl3pPr>
            <a:lvl4pPr marL="1476116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4pPr>
            <a:lvl5pPr marL="1968155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5pPr>
            <a:lvl6pPr marL="2460193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6pPr>
            <a:lvl7pPr marL="2952232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7pPr>
            <a:lvl8pPr marL="3444270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8pPr>
            <a:lvl9pPr marL="3936309" indent="0">
              <a:buNone/>
              <a:defRPr sz="15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55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9014" y="2435862"/>
            <a:ext cx="3259627" cy="6889521"/>
          </a:xfrm>
        </p:spPr>
        <p:txBody>
          <a:bodyPr/>
          <a:lstStyle>
            <a:lvl1pPr>
              <a:defRPr sz="3013"/>
            </a:lvl1pPr>
            <a:lvl2pPr>
              <a:defRPr sz="2583"/>
            </a:lvl2pPr>
            <a:lvl3pPr>
              <a:defRPr sz="2152"/>
            </a:lvl3pPr>
            <a:lvl4pPr>
              <a:defRPr sz="1937"/>
            </a:lvl4pPr>
            <a:lvl5pPr>
              <a:defRPr sz="1937"/>
            </a:lvl5pPr>
            <a:lvl6pPr>
              <a:defRPr sz="1937"/>
            </a:lvl6pPr>
            <a:lvl7pPr>
              <a:defRPr sz="1937"/>
            </a:lvl7pPr>
            <a:lvl8pPr>
              <a:defRPr sz="1937"/>
            </a:lvl8pPr>
            <a:lvl9pPr>
              <a:defRPr sz="193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51647" y="2435862"/>
            <a:ext cx="3259627" cy="6889521"/>
          </a:xfrm>
        </p:spPr>
        <p:txBody>
          <a:bodyPr/>
          <a:lstStyle>
            <a:lvl1pPr>
              <a:defRPr sz="3013"/>
            </a:lvl1pPr>
            <a:lvl2pPr>
              <a:defRPr sz="2583"/>
            </a:lvl2pPr>
            <a:lvl3pPr>
              <a:defRPr sz="2152"/>
            </a:lvl3pPr>
            <a:lvl4pPr>
              <a:defRPr sz="1937"/>
            </a:lvl4pPr>
            <a:lvl5pPr>
              <a:defRPr sz="1937"/>
            </a:lvl5pPr>
            <a:lvl6pPr>
              <a:defRPr sz="1937"/>
            </a:lvl6pPr>
            <a:lvl7pPr>
              <a:defRPr sz="1937"/>
            </a:lvl7pPr>
            <a:lvl8pPr>
              <a:defRPr sz="1937"/>
            </a:lvl8pPr>
            <a:lvl9pPr>
              <a:defRPr sz="193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79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336783"/>
            <a:ext cx="3260909" cy="973860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015" y="3310643"/>
            <a:ext cx="3260909" cy="6014738"/>
          </a:xfrm>
        </p:spPr>
        <p:txBody>
          <a:bodyPr/>
          <a:lstStyle>
            <a:lvl1pPr>
              <a:defRPr sz="2583"/>
            </a:lvl1pPr>
            <a:lvl2pPr>
              <a:defRPr sz="2152"/>
            </a:lvl2pPr>
            <a:lvl3pPr>
              <a:defRPr sz="1937"/>
            </a:lvl3pPr>
            <a:lvl4pPr>
              <a:defRPr sz="1722"/>
            </a:lvl4pPr>
            <a:lvl5pPr>
              <a:defRPr sz="1722"/>
            </a:lvl5pPr>
            <a:lvl6pPr>
              <a:defRPr sz="1722"/>
            </a:lvl6pPr>
            <a:lvl7pPr>
              <a:defRPr sz="1722"/>
            </a:lvl7pPr>
            <a:lvl8pPr>
              <a:defRPr sz="1722"/>
            </a:lvl8pPr>
            <a:lvl9pPr>
              <a:defRPr sz="17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49084" y="2336783"/>
            <a:ext cx="3262190" cy="973860"/>
          </a:xfrm>
        </p:spPr>
        <p:txBody>
          <a:bodyPr anchor="b"/>
          <a:lstStyle>
            <a:lvl1pPr marL="0" indent="0">
              <a:buNone/>
              <a:defRPr sz="2583" b="1"/>
            </a:lvl1pPr>
            <a:lvl2pPr marL="492039" indent="0">
              <a:buNone/>
              <a:defRPr sz="2152" b="1"/>
            </a:lvl2pPr>
            <a:lvl3pPr marL="984077" indent="0">
              <a:buNone/>
              <a:defRPr sz="1937" b="1"/>
            </a:lvl3pPr>
            <a:lvl4pPr marL="1476116" indent="0">
              <a:buNone/>
              <a:defRPr sz="1722" b="1"/>
            </a:lvl4pPr>
            <a:lvl5pPr marL="1968155" indent="0">
              <a:buNone/>
              <a:defRPr sz="1722" b="1"/>
            </a:lvl5pPr>
            <a:lvl6pPr marL="2460193" indent="0">
              <a:buNone/>
              <a:defRPr sz="1722" b="1"/>
            </a:lvl6pPr>
            <a:lvl7pPr marL="2952232" indent="0">
              <a:buNone/>
              <a:defRPr sz="1722" b="1"/>
            </a:lvl7pPr>
            <a:lvl8pPr marL="3444270" indent="0">
              <a:buNone/>
              <a:defRPr sz="1722" b="1"/>
            </a:lvl8pPr>
            <a:lvl9pPr marL="3936309" indent="0">
              <a:buNone/>
              <a:defRPr sz="172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49084" y="3310643"/>
            <a:ext cx="3262190" cy="6014738"/>
          </a:xfrm>
        </p:spPr>
        <p:txBody>
          <a:bodyPr/>
          <a:lstStyle>
            <a:lvl1pPr>
              <a:defRPr sz="2583"/>
            </a:lvl1pPr>
            <a:lvl2pPr>
              <a:defRPr sz="2152"/>
            </a:lvl2pPr>
            <a:lvl3pPr>
              <a:defRPr sz="1937"/>
            </a:lvl3pPr>
            <a:lvl4pPr>
              <a:defRPr sz="1722"/>
            </a:lvl4pPr>
            <a:lvl5pPr>
              <a:defRPr sz="1722"/>
            </a:lvl5pPr>
            <a:lvl6pPr>
              <a:defRPr sz="1722"/>
            </a:lvl6pPr>
            <a:lvl7pPr>
              <a:defRPr sz="1722"/>
            </a:lvl7pPr>
            <a:lvl8pPr>
              <a:defRPr sz="1722"/>
            </a:lvl8pPr>
            <a:lvl9pPr>
              <a:defRPr sz="17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34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6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99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5643"/>
            <a:ext cx="2428064" cy="1768898"/>
          </a:xfrm>
        </p:spPr>
        <p:txBody>
          <a:bodyPr anchor="b"/>
          <a:lstStyle>
            <a:lvl1pPr algn="l">
              <a:defRPr sz="215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5487" y="415644"/>
            <a:ext cx="4125787" cy="8909739"/>
          </a:xfrm>
        </p:spPr>
        <p:txBody>
          <a:bodyPr/>
          <a:lstStyle>
            <a:lvl1pPr>
              <a:defRPr sz="3444"/>
            </a:lvl1pPr>
            <a:lvl2pPr>
              <a:defRPr sz="3013"/>
            </a:lvl2pPr>
            <a:lvl3pPr>
              <a:defRPr sz="2583"/>
            </a:lvl3pPr>
            <a:lvl4pPr>
              <a:defRPr sz="2152"/>
            </a:lvl4pPr>
            <a:lvl5pPr>
              <a:defRPr sz="2152"/>
            </a:lvl5pPr>
            <a:lvl6pPr>
              <a:defRPr sz="2152"/>
            </a:lvl6pPr>
            <a:lvl7pPr>
              <a:defRPr sz="2152"/>
            </a:lvl7pPr>
            <a:lvl8pPr>
              <a:defRPr sz="2152"/>
            </a:lvl8pPr>
            <a:lvl9pPr>
              <a:defRPr sz="215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9015" y="2184542"/>
            <a:ext cx="2428064" cy="7140841"/>
          </a:xfrm>
        </p:spPr>
        <p:txBody>
          <a:bodyPr/>
          <a:lstStyle>
            <a:lvl1pPr marL="0" indent="0">
              <a:buNone/>
              <a:defRPr sz="1507"/>
            </a:lvl1pPr>
            <a:lvl2pPr marL="492039" indent="0">
              <a:buNone/>
              <a:defRPr sz="1291"/>
            </a:lvl2pPr>
            <a:lvl3pPr marL="984077" indent="0">
              <a:buNone/>
              <a:defRPr sz="1076"/>
            </a:lvl3pPr>
            <a:lvl4pPr marL="1476116" indent="0">
              <a:buNone/>
              <a:defRPr sz="969"/>
            </a:lvl4pPr>
            <a:lvl5pPr marL="1968155" indent="0">
              <a:buNone/>
              <a:defRPr sz="969"/>
            </a:lvl5pPr>
            <a:lvl6pPr marL="2460193" indent="0">
              <a:buNone/>
              <a:defRPr sz="969"/>
            </a:lvl6pPr>
            <a:lvl7pPr marL="2952232" indent="0">
              <a:buNone/>
              <a:defRPr sz="969"/>
            </a:lvl7pPr>
            <a:lvl8pPr marL="3444270" indent="0">
              <a:buNone/>
              <a:defRPr sz="969"/>
            </a:lvl8pPr>
            <a:lvl9pPr marL="3936309" indent="0">
              <a:buNone/>
              <a:defRPr sz="9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03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8" y="7307580"/>
            <a:ext cx="4428173" cy="862702"/>
          </a:xfrm>
        </p:spPr>
        <p:txBody>
          <a:bodyPr anchor="b"/>
          <a:lstStyle>
            <a:lvl1pPr algn="l">
              <a:defRPr sz="215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46588" y="932779"/>
            <a:ext cx="4428173" cy="6263640"/>
          </a:xfrm>
        </p:spPr>
        <p:txBody>
          <a:bodyPr/>
          <a:lstStyle>
            <a:lvl1pPr marL="0" indent="0">
              <a:buNone/>
              <a:defRPr sz="3444"/>
            </a:lvl1pPr>
            <a:lvl2pPr marL="492039" indent="0">
              <a:buNone/>
              <a:defRPr sz="3013"/>
            </a:lvl2pPr>
            <a:lvl3pPr marL="984077" indent="0">
              <a:buNone/>
              <a:defRPr sz="2583"/>
            </a:lvl3pPr>
            <a:lvl4pPr marL="1476116" indent="0">
              <a:buNone/>
              <a:defRPr sz="2152"/>
            </a:lvl4pPr>
            <a:lvl5pPr marL="1968155" indent="0">
              <a:buNone/>
              <a:defRPr sz="2152"/>
            </a:lvl5pPr>
            <a:lvl6pPr marL="2460193" indent="0">
              <a:buNone/>
              <a:defRPr sz="2152"/>
            </a:lvl6pPr>
            <a:lvl7pPr marL="2952232" indent="0">
              <a:buNone/>
              <a:defRPr sz="2152"/>
            </a:lvl7pPr>
            <a:lvl8pPr marL="3444270" indent="0">
              <a:buNone/>
              <a:defRPr sz="2152"/>
            </a:lvl8pPr>
            <a:lvl9pPr marL="3936309" indent="0">
              <a:buNone/>
              <a:defRPr sz="215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6588" y="8170282"/>
            <a:ext cx="4428173" cy="1225178"/>
          </a:xfrm>
        </p:spPr>
        <p:txBody>
          <a:bodyPr/>
          <a:lstStyle>
            <a:lvl1pPr marL="0" indent="0">
              <a:buNone/>
              <a:defRPr sz="1507"/>
            </a:lvl1pPr>
            <a:lvl2pPr marL="492039" indent="0">
              <a:buNone/>
              <a:defRPr sz="1291"/>
            </a:lvl2pPr>
            <a:lvl3pPr marL="984077" indent="0">
              <a:buNone/>
              <a:defRPr sz="1076"/>
            </a:lvl3pPr>
            <a:lvl4pPr marL="1476116" indent="0">
              <a:buNone/>
              <a:defRPr sz="969"/>
            </a:lvl4pPr>
            <a:lvl5pPr marL="1968155" indent="0">
              <a:buNone/>
              <a:defRPr sz="969"/>
            </a:lvl5pPr>
            <a:lvl6pPr marL="2460193" indent="0">
              <a:buNone/>
              <a:defRPr sz="969"/>
            </a:lvl6pPr>
            <a:lvl7pPr marL="2952232" indent="0">
              <a:buNone/>
              <a:defRPr sz="969"/>
            </a:lvl7pPr>
            <a:lvl8pPr marL="3444270" indent="0">
              <a:buNone/>
              <a:defRPr sz="969"/>
            </a:lvl8pPr>
            <a:lvl9pPr marL="3936309" indent="0">
              <a:buNone/>
              <a:defRPr sz="9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85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9015" y="418060"/>
            <a:ext cx="6642259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435862"/>
            <a:ext cx="6642259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9015" y="9675779"/>
            <a:ext cx="172206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E71B-951A-4836-A2EC-B38737DABA5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21599" y="9675779"/>
            <a:ext cx="233709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89207" y="9675779"/>
            <a:ext cx="172206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721C-0ABF-4569-88A5-CB9A1D02F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4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4077" rtl="0" eaLnBrk="1" latinLnBrk="0" hangingPunct="1">
        <a:spcBef>
          <a:spcPct val="0"/>
        </a:spcBef>
        <a:buNone/>
        <a:defRPr kumimoji="1" sz="47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9029" indent="-36902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44" kern="1200">
          <a:solidFill>
            <a:schemeClr val="tx1"/>
          </a:solidFill>
          <a:latin typeface="+mn-lt"/>
          <a:ea typeface="+mn-ea"/>
          <a:cs typeface="+mn-cs"/>
        </a:defRPr>
      </a:lvl1pPr>
      <a:lvl2pPr marL="799563" indent="-307524" algn="l" defTabSz="9840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13" kern="1200">
          <a:solidFill>
            <a:schemeClr val="tx1"/>
          </a:solidFill>
          <a:latin typeface="+mn-lt"/>
          <a:ea typeface="+mn-ea"/>
          <a:cs typeface="+mn-cs"/>
        </a:defRPr>
      </a:lvl2pPr>
      <a:lvl3pPr marL="1230097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83" kern="1200">
          <a:solidFill>
            <a:schemeClr val="tx1"/>
          </a:solidFill>
          <a:latin typeface="+mn-lt"/>
          <a:ea typeface="+mn-ea"/>
          <a:cs typeface="+mn-cs"/>
        </a:defRPr>
      </a:lvl3pPr>
      <a:lvl4pPr marL="1722135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4pPr>
      <a:lvl5pPr marL="2214174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5pPr>
      <a:lvl6pPr marL="2706213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6pPr>
      <a:lvl7pPr marL="3198251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7pPr>
      <a:lvl8pPr marL="3690290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8pPr>
      <a:lvl9pPr marL="4182328" indent="-246019" algn="l" defTabSz="9840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1pPr>
      <a:lvl2pPr marL="49203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84077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3pPr>
      <a:lvl4pPr marL="1476116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4pPr>
      <a:lvl5pPr marL="1968155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5pPr>
      <a:lvl6pPr marL="2460193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6pPr>
      <a:lvl7pPr marL="2952232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7pPr>
      <a:lvl8pPr marL="3444270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8pPr>
      <a:lvl9pPr marL="3936309" algn="l" defTabSz="984077" rtl="0" eaLnBrk="1" latinLnBrk="0" hangingPunct="1"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Text Box 45"/>
          <p:cNvSpPr txBox="1">
            <a:spLocks noChangeArrowheads="1"/>
          </p:cNvSpPr>
          <p:nvPr/>
        </p:nvSpPr>
        <p:spPr bwMode="auto">
          <a:xfrm>
            <a:off x="164261" y="438756"/>
            <a:ext cx="7051767" cy="2838946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algn="r"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722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☆システムリニューアル記念☆　　　　</a:t>
            </a:r>
            <a:endParaRPr lang="en-US" altLang="ja-JP" sz="1722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 defTabSz="984077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ctr" defTabSz="984077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4305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AutoShape 59">
            <a:extLst>
              <a:ext uri="{FF2B5EF4-FFF2-40B4-BE49-F238E27FC236}">
                <a16:creationId xmlns:a16="http://schemas.microsoft.com/office/drawing/2014/main" id="{6B0B4128-DA91-4BBA-AF72-D6C58994D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8" y="9341847"/>
            <a:ext cx="5620163" cy="703939"/>
          </a:xfrm>
          <a:prstGeom prst="roundRect">
            <a:avLst>
              <a:gd name="adj" fmla="val 6227"/>
            </a:avLst>
          </a:prstGeom>
          <a:noFill/>
          <a:ln w="9525" algn="in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  長崎県婚活サポートセンター　</a:t>
            </a: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Tel 095-893-8860</a:t>
            </a: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        </a:t>
            </a: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長崎市江戸町</a:t>
            </a:r>
            <a:r>
              <a:rPr lang="en-US" altLang="ja-JP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1-17</a:t>
            </a: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新江戸町ビル３階　</a:t>
            </a: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6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　　　　　　　　　　　　　　　　　　　   　　　　 　　　　　　＊詳しくはセンターのＨＰをチェック！⇒</a:t>
            </a:r>
            <a:endParaRPr lang="en-US" altLang="ja-JP" sz="86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0" name="AutoShape 59">
            <a:extLst>
              <a:ext uri="{FF2B5EF4-FFF2-40B4-BE49-F238E27FC236}">
                <a16:creationId xmlns:a16="http://schemas.microsoft.com/office/drawing/2014/main" id="{5883C3EB-24CF-4EE6-B783-42D804528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47" y="3990801"/>
            <a:ext cx="7051767" cy="207920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長崎県が運営する会員制のデータマッチングシステム。結婚を希望する独身男女が自身のプロフィールを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登録し、お相手情報を閲覧してお会いしたい方への申し込み、お相手とのお引合わせができるシステムで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す。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（ご利用の流れ）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 会員登録　⇒　お相手探し　⇒　お引合わせ　⇒　カップル成立、そして交際　　　　　　　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3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※</a:t>
            </a:r>
            <a:r>
              <a:rPr lang="ja-JP" altLang="en-US" sz="113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システムリニューアルにより、お相手情報の閲覧やお引き合わせの申込が会員ご自身のスマートフォン</a:t>
            </a:r>
            <a:endParaRPr lang="en-US" altLang="ja-JP" sz="1130" u="sng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</a:t>
            </a:r>
            <a:r>
              <a:rPr lang="ja-JP" altLang="en-US" sz="113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やパソコン等からもできるようになりました！</a:t>
            </a:r>
            <a:endParaRPr lang="en-US" altLang="ja-JP" sz="1130" u="sng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30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お引合わせにはお見合いシステムサポーターが立ち会うので安心です。</a:t>
            </a: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</a:pPr>
            <a:endParaRPr lang="en-US" altLang="ja-JP" sz="113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fontAlgn="base">
              <a:spcBef>
                <a:spcPct val="0"/>
              </a:spcBef>
            </a:pPr>
            <a:r>
              <a:rPr lang="en-US" altLang="ja-JP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《</a:t>
            </a: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こんな方におすすめ</a:t>
            </a:r>
            <a:r>
              <a:rPr lang="en-US" altLang="ja-JP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》</a:t>
            </a:r>
          </a:p>
          <a:p>
            <a:pPr fontAlgn="base">
              <a:spcBef>
                <a:spcPct val="0"/>
              </a:spcBef>
            </a:pPr>
            <a:r>
              <a:rPr lang="ja-JP" altLang="en-US" sz="113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「自分でお相手を探したい」「お相手に求める条件がはっきりしている」</a:t>
            </a: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11" name="AutoShape 59">
            <a:extLst>
              <a:ext uri="{FF2B5EF4-FFF2-40B4-BE49-F238E27FC236}">
                <a16:creationId xmlns:a16="http://schemas.microsoft.com/office/drawing/2014/main" id="{A3E7E6D7-2E1C-47C2-A122-5F2692452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62" y="7777421"/>
            <a:ext cx="6864635" cy="1413061"/>
          </a:xfrm>
          <a:prstGeom prst="roundRect">
            <a:avLst>
              <a:gd name="adj" fmla="val 6227"/>
            </a:avLst>
          </a:prstGeom>
          <a:noFill/>
          <a:ln w="9525" algn="in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令和３年１０月１日から１２月３１日まで、通常２年間</a:t>
            </a:r>
            <a:r>
              <a:rPr lang="en-US" altLang="ja-JP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10,000</a:t>
            </a:r>
            <a:r>
              <a:rPr lang="ja-JP" altLang="en-US" sz="150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円の登録料が</a:t>
            </a: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3874" b="1" u="sng" dirty="0">
                <a:solidFill>
                  <a:srgbClr val="000000"/>
                </a:solidFill>
                <a:highlight>
                  <a:srgbClr val="FFFF00"/>
                </a:highlight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半額の５，０００円</a:t>
            </a:r>
            <a:endParaRPr lang="en-US" altLang="ja-JP" sz="3874" b="1" u="sng" dirty="0">
              <a:solidFill>
                <a:srgbClr val="000000"/>
              </a:solidFill>
              <a:highlight>
                <a:srgbClr val="FFFF00"/>
              </a:highlight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157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endParaRPr lang="en-US" altLang="ja-JP" sz="2157" u="dbl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14" name="AutoShape 59">
            <a:extLst>
              <a:ext uri="{FF2B5EF4-FFF2-40B4-BE49-F238E27FC236}">
                <a16:creationId xmlns:a16="http://schemas.microsoft.com/office/drawing/2014/main" id="{68368A2A-E62F-4B11-A45A-C0F572EE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405" y="7080799"/>
            <a:ext cx="3696805" cy="63921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センターのウェブサイトで仮登録、来所予約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登録料入金後、必要書類を持ってセンター又は、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市町窓口（一部市町）で登録</a:t>
            </a:r>
            <a:endParaRPr lang="en-US" altLang="ja-JP" sz="1184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88B61F20-BB23-4717-A673-D0F018E39E2B}"/>
              </a:ext>
            </a:extLst>
          </p:cNvPr>
          <p:cNvSpPr/>
          <p:nvPr/>
        </p:nvSpPr>
        <p:spPr>
          <a:xfrm>
            <a:off x="206643" y="3445054"/>
            <a:ext cx="3211272" cy="491778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15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お見合いシステムとは？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63BCF93B-7D9D-4503-96C8-64E5B95A320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3" y="9458969"/>
            <a:ext cx="485551" cy="280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0F91FF3-3971-4DDC-8E93-AB9A03140D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86" y="9328405"/>
            <a:ext cx="730821" cy="730821"/>
          </a:xfrm>
          <a:prstGeom prst="rect">
            <a:avLst/>
          </a:prstGeom>
        </p:spPr>
      </p:pic>
      <p:sp>
        <p:nvSpPr>
          <p:cNvPr id="27" name="フローチャート: 代替処理 26">
            <a:extLst>
              <a:ext uri="{FF2B5EF4-FFF2-40B4-BE49-F238E27FC236}">
                <a16:creationId xmlns:a16="http://schemas.microsoft.com/office/drawing/2014/main" id="{8658BB5F-F0E4-4E5C-8944-7555FD215D3F}"/>
              </a:ext>
            </a:extLst>
          </p:cNvPr>
          <p:cNvSpPr/>
          <p:nvPr/>
        </p:nvSpPr>
        <p:spPr>
          <a:xfrm>
            <a:off x="1417855" y="7264328"/>
            <a:ext cx="1355618" cy="310594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登録方法</a:t>
            </a:r>
          </a:p>
        </p:txBody>
      </p:sp>
      <p:sp>
        <p:nvSpPr>
          <p:cNvPr id="28" name="フローチャート: 代替処理 27">
            <a:extLst>
              <a:ext uri="{FF2B5EF4-FFF2-40B4-BE49-F238E27FC236}">
                <a16:creationId xmlns:a16="http://schemas.microsoft.com/office/drawing/2014/main" id="{929F3A83-13B8-4A4D-B394-442029794C76}"/>
              </a:ext>
            </a:extLst>
          </p:cNvPr>
          <p:cNvSpPr/>
          <p:nvPr/>
        </p:nvSpPr>
        <p:spPr>
          <a:xfrm>
            <a:off x="1395400" y="6423316"/>
            <a:ext cx="1355983" cy="349033"/>
          </a:xfrm>
          <a:prstGeom prst="flowChartAlternateProcess">
            <a:avLst/>
          </a:prstGeom>
          <a:solidFill>
            <a:srgbClr val="FF66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7" dirty="0">
                <a:pattFill prst="pct5">
                  <a:fgClr>
                    <a:schemeClr val="accent1"/>
                  </a:fgClr>
                  <a:bgClr>
                    <a:schemeClr val="bg1"/>
                  </a:bgClr>
                </a:pattFill>
              </a:rPr>
              <a:t>利用できる方</a:t>
            </a:r>
          </a:p>
        </p:txBody>
      </p:sp>
      <p:sp>
        <p:nvSpPr>
          <p:cNvPr id="15" name="AutoShape 59">
            <a:extLst>
              <a:ext uri="{FF2B5EF4-FFF2-40B4-BE49-F238E27FC236}">
                <a16:creationId xmlns:a16="http://schemas.microsoft.com/office/drawing/2014/main" id="{2B4DC205-86B2-4D75-8259-6465333D0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27" y="874210"/>
            <a:ext cx="6754995" cy="2219574"/>
          </a:xfrm>
          <a:prstGeom prst="roundRect">
            <a:avLst>
              <a:gd name="adj" fmla="val 6227"/>
            </a:avLst>
          </a:prstGeom>
          <a:solidFill>
            <a:srgbClr val="FF6699"/>
          </a:solidFill>
          <a:ln w="38100" algn="in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3013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お見合いシステム</a:t>
            </a:r>
          </a:p>
          <a:p>
            <a:pPr fontAlgn="base">
              <a:lnSpc>
                <a:spcPts val="1076"/>
              </a:lnSpc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52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登録料半額キャンペーン</a:t>
            </a: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B4208CA2-6663-4887-BBF5-504B41150B4A}"/>
              </a:ext>
            </a:extLst>
          </p:cNvPr>
          <p:cNvSpPr/>
          <p:nvPr/>
        </p:nvSpPr>
        <p:spPr>
          <a:xfrm>
            <a:off x="2917670" y="7225889"/>
            <a:ext cx="500245" cy="349033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57"/>
          </a:p>
        </p:txBody>
      </p:sp>
      <p:sp>
        <p:nvSpPr>
          <p:cNvPr id="17" name="AutoShape 59">
            <a:extLst>
              <a:ext uri="{FF2B5EF4-FFF2-40B4-BE49-F238E27FC236}">
                <a16:creationId xmlns:a16="http://schemas.microsoft.com/office/drawing/2014/main" id="{CD8F988D-2A98-4203-8904-63DD1EA66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106" y="6284497"/>
            <a:ext cx="3718608" cy="639217"/>
          </a:xfrm>
          <a:prstGeom prst="roundRect">
            <a:avLst>
              <a:gd name="adj" fmla="val 622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9362" tIns="39362" rIns="39362" bIns="39362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結婚を希望する２０歳以上の独身の方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solidFill>
                  <a:srgbClr val="FF66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■</a:t>
            </a: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スマートフォン、タブレット、パソコン等で</a:t>
            </a:r>
            <a:endParaRPr lang="en-US" altLang="ja-JP" sz="1184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84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インターネット接続やメール使用ができる方</a:t>
            </a:r>
            <a:endParaRPr lang="en-US" altLang="ja-JP" sz="1184" dirty="0">
              <a:solidFill>
                <a:srgbClr val="FF66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ja-JP" altLang="en-US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defTabSz="9840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07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　</a:t>
            </a:r>
            <a:endParaRPr lang="ja-JP" altLang="ja-JP" sz="1507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C8D4707B-F0AF-476E-A41E-3E1470DEB3C3}"/>
              </a:ext>
            </a:extLst>
          </p:cNvPr>
          <p:cNvSpPr/>
          <p:nvPr/>
        </p:nvSpPr>
        <p:spPr>
          <a:xfrm>
            <a:off x="2917670" y="6429588"/>
            <a:ext cx="500245" cy="349033"/>
          </a:xfrm>
          <a:prstGeom prst="righ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57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2F44A18-A8AC-416C-99D5-19E9D5857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772" y="8324122"/>
            <a:ext cx="1519235" cy="83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746CC05-2CC8-4BBA-8C91-986CB24D1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79" y="6496681"/>
            <a:ext cx="951236" cy="97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0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9525">
          <a:solidFill>
            <a:schemeClr val="tx1"/>
          </a:solidFill>
        </a:ln>
      </a:spPr>
      <a:bodyPr rtlCol="0" anchor="ctr"/>
      <a:lstStyle>
        <a:defPPr algn="l">
          <a:defRPr dirty="0">
            <a:pattFill prst="pct5">
              <a:fgClr>
                <a:schemeClr val="accent1"/>
              </a:fgClr>
              <a:bgClr>
                <a:schemeClr val="bg1"/>
              </a:bgClr>
            </a:patt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293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東原 陽子</dc:creator>
  <cp:lastModifiedBy>User</cp:lastModifiedBy>
  <cp:revision>72</cp:revision>
  <cp:lastPrinted>2021-09-21T00:08:46Z</cp:lastPrinted>
  <dcterms:modified xsi:type="dcterms:W3CDTF">2021-09-27T04:58:45Z</dcterms:modified>
</cp:coreProperties>
</file>